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9449d5c6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9449d5c6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9ce616410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9ce616410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Figure: Dalle’s second image creation from a more detailed “Namba prompt” without hand drawing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9ce616410a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9ce616410a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Figure: Dalle’s third image creation from detailed “Namba prompt” with hand drawing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9ce616410a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9ce616410a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Figure: a digital drawing of Vera’s imaginary friend “Namba”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9ce616410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9ce616410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Figure: Dalle’s fourth image creation from detailed “Namba prompt” with a digital drawing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ce616410a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9ce616410a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Figure: Dalle’s fifth image creation from detailed “Namba prompt”, digital drawing, and correction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62602a66dd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62602a66d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62602a66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62602a66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62602a66dd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62602a66dd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62602a66d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62602a66d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9ceb5c68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9ceb5c68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62602a66d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62602a66d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62602a66dd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62602a66d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62602a66d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62602a66d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2602a66dd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62602a66dd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62602a66d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62602a66d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62602a66dd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62602a66dd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2602a66d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2602a66d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62602a66dd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62602a66dd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2602a66dd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2602a66dd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62602a66d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62602a66d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kylesanc@pdx.edu" TargetMode="External"/><Relationship Id="rId4" Type="http://schemas.openxmlformats.org/officeDocument/2006/relationships/hyperlink" Target="mailto:iwasson@pdx.edu" TargetMode="External"/><Relationship Id="rId5" Type="http://schemas.openxmlformats.org/officeDocument/2006/relationships/hyperlink" Target="mailto:wmm2@pdx.edu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3nyIk82ew5GcVUFELW3usBnJ1Dp-bmUG/view" TargetMode="External"/><Relationship Id="rId4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hyperlink" Target="http://drive.google.com/file/d/1xKCfrJT3bseiw09G_ZwDdDIsHY-L4xuz/view" TargetMode="External"/><Relationship Id="rId5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Ethics in AI Final Proj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Kyle Sanchez</a:t>
            </a:r>
            <a:r>
              <a:rPr lang="en" sz="2200">
                <a:solidFill>
                  <a:schemeClr val="dk1"/>
                </a:solidFill>
              </a:rPr>
              <a:t>, </a:t>
            </a:r>
            <a:r>
              <a:rPr lang="en" sz="22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Ian Wasson</a:t>
            </a:r>
            <a:r>
              <a:rPr lang="en" sz="2200">
                <a:solidFill>
                  <a:schemeClr val="dk1"/>
                </a:solidFill>
              </a:rPr>
              <a:t>, &amp; </a:t>
            </a:r>
            <a:r>
              <a:rPr lang="en" sz="2200" u="sng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Will McIntosh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Collaborating with Dalle3 </a:t>
            </a:r>
            <a:r>
              <a:rPr b="0" lang="en"/>
              <a:t>[1/6]</a:t>
            </a:r>
            <a:endParaRPr b="0"/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1375" y="1853850"/>
            <a:ext cx="2021251" cy="274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Collaborating with Dalle3 </a:t>
            </a:r>
            <a:r>
              <a:rPr b="0" lang="en"/>
              <a:t>[2/6]</a:t>
            </a:r>
            <a:endParaRPr b="0"/>
          </a:p>
        </p:txBody>
      </p:sp>
      <p:pic>
        <p:nvPicPr>
          <p:cNvPr id="161" name="Google Shape;161;p23"/>
          <p:cNvPicPr preferRelativeResize="0"/>
          <p:nvPr/>
        </p:nvPicPr>
        <p:blipFill rotWithShape="1">
          <a:blip r:embed="rId3">
            <a:alphaModFix/>
          </a:blip>
          <a:srcRect b="0" l="6751" r="0" t="0"/>
          <a:stretch/>
        </p:blipFill>
        <p:spPr>
          <a:xfrm>
            <a:off x="165925" y="1853850"/>
            <a:ext cx="4620224" cy="3145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3"/>
          <p:cNvPicPr preferRelativeResize="0"/>
          <p:nvPr/>
        </p:nvPicPr>
        <p:blipFill rotWithShape="1">
          <a:blip r:embed="rId4">
            <a:alphaModFix/>
          </a:blip>
          <a:srcRect b="0" l="0" r="10144" t="0"/>
          <a:stretch/>
        </p:blipFill>
        <p:spPr>
          <a:xfrm>
            <a:off x="4563065" y="1853850"/>
            <a:ext cx="4378134" cy="314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Collaborating with Dalle3 </a:t>
            </a:r>
            <a:r>
              <a:rPr b="0" lang="en"/>
              <a:t>[3/6]</a:t>
            </a:r>
            <a:endParaRPr b="0"/>
          </a:p>
        </p:txBody>
      </p:sp>
      <p:pic>
        <p:nvPicPr>
          <p:cNvPr id="168" name="Google Shape;168;p24"/>
          <p:cNvPicPr preferRelativeResize="0"/>
          <p:nvPr/>
        </p:nvPicPr>
        <p:blipFill rotWithShape="1">
          <a:blip r:embed="rId3">
            <a:alphaModFix/>
          </a:blip>
          <a:srcRect b="0" l="10222" r="9918" t="0"/>
          <a:stretch/>
        </p:blipFill>
        <p:spPr>
          <a:xfrm>
            <a:off x="129050" y="2017000"/>
            <a:ext cx="4194073" cy="3001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 rotWithShape="1">
          <a:blip r:embed="rId4">
            <a:alphaModFix/>
          </a:blip>
          <a:srcRect b="0" l="10222" r="9918" t="0"/>
          <a:stretch/>
        </p:blipFill>
        <p:spPr>
          <a:xfrm>
            <a:off x="4710275" y="2017000"/>
            <a:ext cx="4194073" cy="3001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Collaborating with Dalle3 </a:t>
            </a:r>
            <a:r>
              <a:rPr b="0" lang="en"/>
              <a:t>[4/6]</a:t>
            </a:r>
            <a:endParaRPr b="0"/>
          </a:p>
        </p:txBody>
      </p:sp>
      <p:pic>
        <p:nvPicPr>
          <p:cNvPr descr="Uploaded image" id="175" name="Google Shape;175;p25"/>
          <p:cNvPicPr preferRelativeResize="0"/>
          <p:nvPr/>
        </p:nvPicPr>
        <p:blipFill rotWithShape="1">
          <a:blip r:embed="rId3">
            <a:alphaModFix/>
          </a:blip>
          <a:srcRect b="16243" l="0" r="0" t="22944"/>
          <a:stretch/>
        </p:blipFill>
        <p:spPr>
          <a:xfrm>
            <a:off x="1455800" y="1991025"/>
            <a:ext cx="5962000" cy="2719250"/>
          </a:xfrm>
          <a:prstGeom prst="rect">
            <a:avLst/>
          </a:prstGeom>
          <a:noFill/>
          <a:ln cap="flat" cmpd="sng">
            <a:solidFill>
              <a:srgbClr val="D9D9E3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Collaborating with Dalle3 </a:t>
            </a:r>
            <a:r>
              <a:rPr b="0" lang="en"/>
              <a:t>[5/6]</a:t>
            </a:r>
            <a:endParaRPr b="0"/>
          </a:p>
        </p:txBody>
      </p:sp>
      <p:pic>
        <p:nvPicPr>
          <p:cNvPr id="181" name="Google Shape;181;p26"/>
          <p:cNvPicPr preferRelativeResize="0"/>
          <p:nvPr/>
        </p:nvPicPr>
        <p:blipFill rotWithShape="1">
          <a:blip r:embed="rId3">
            <a:alphaModFix/>
          </a:blip>
          <a:srcRect b="0" l="8463" r="8397" t="0"/>
          <a:stretch/>
        </p:blipFill>
        <p:spPr>
          <a:xfrm>
            <a:off x="138250" y="2051925"/>
            <a:ext cx="4313926" cy="2964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6"/>
          <p:cNvPicPr preferRelativeResize="0"/>
          <p:nvPr/>
        </p:nvPicPr>
        <p:blipFill rotWithShape="1">
          <a:blip r:embed="rId4">
            <a:alphaModFix/>
          </a:blip>
          <a:srcRect b="0" l="9602" r="8396" t="0"/>
          <a:stretch/>
        </p:blipFill>
        <p:spPr>
          <a:xfrm>
            <a:off x="4704821" y="2051925"/>
            <a:ext cx="4254831" cy="2964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Collaborating with Dalle3 </a:t>
            </a:r>
            <a:r>
              <a:rPr b="0" lang="en"/>
              <a:t>[6/6]</a:t>
            </a:r>
            <a:endParaRPr b="0"/>
          </a:p>
        </p:txBody>
      </p:sp>
      <p:pic>
        <p:nvPicPr>
          <p:cNvPr id="188" name="Google Shape;188;p27"/>
          <p:cNvPicPr preferRelativeResize="0"/>
          <p:nvPr/>
        </p:nvPicPr>
        <p:blipFill rotWithShape="1">
          <a:blip r:embed="rId3">
            <a:alphaModFix/>
          </a:blip>
          <a:srcRect b="0" l="10071" r="9742" t="0"/>
          <a:stretch/>
        </p:blipFill>
        <p:spPr>
          <a:xfrm>
            <a:off x="156700" y="2038850"/>
            <a:ext cx="4138776" cy="294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 rotWithShape="1">
          <a:blip r:embed="rId4">
            <a:alphaModFix/>
          </a:blip>
          <a:srcRect b="0" l="11033" r="11919" t="0"/>
          <a:stretch/>
        </p:blipFill>
        <p:spPr>
          <a:xfrm>
            <a:off x="4927638" y="2038850"/>
            <a:ext cx="3976685" cy="294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1664250" y="2303125"/>
            <a:ext cx="5815500" cy="13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/>
              <a:t>Takeaway</a:t>
            </a:r>
            <a:endParaRPr sz="6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729450" y="1318650"/>
            <a:ext cx="2877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HeyGen AI  Language Tool??</a:t>
            </a:r>
            <a:endParaRPr/>
          </a:p>
        </p:txBody>
      </p:sp>
      <p:pic>
        <p:nvPicPr>
          <p:cNvPr id="200" name="Google Shape;200;p29" title="HeyGen_FinalProjVi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3450" y="836800"/>
            <a:ext cx="2486900" cy="402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1664250" y="2303125"/>
            <a:ext cx="5815500" cy="13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/>
              <a:t>Takeaway</a:t>
            </a:r>
            <a:endParaRPr sz="6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Ethically</a:t>
            </a:r>
            <a:r>
              <a:rPr lang="en"/>
              <a:t> </a:t>
            </a:r>
            <a:r>
              <a:rPr lang="en"/>
              <a:t>Ambiguous</a:t>
            </a:r>
            <a:r>
              <a:rPr lang="en"/>
              <a:t> Narrator…</a:t>
            </a:r>
            <a:endParaRPr/>
          </a:p>
        </p:txBody>
      </p:sp>
      <p:pic>
        <p:nvPicPr>
          <p:cNvPr id="211" name="Google Shape;21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5425" y="1886975"/>
            <a:ext cx="3596239" cy="298484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1"/>
          <p:cNvSpPr txBox="1"/>
          <p:nvPr/>
        </p:nvSpPr>
        <p:spPr>
          <a:xfrm>
            <a:off x="1413000" y="4871825"/>
            <a:ext cx="6828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https://arstechnica.com/information-technology/2023/11/unauthorized-david-attenborough-ai-clone-narrates-developers-life-goes-viral/</a:t>
            </a:r>
            <a:endParaRPr sz="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the Fake!</a:t>
            </a:r>
            <a:endParaRPr b="0"/>
          </a:p>
        </p:txBody>
      </p:sp>
      <p:sp>
        <p:nvSpPr>
          <p:cNvPr id="93" name="Google Shape;93;p14"/>
          <p:cNvSpPr txBox="1"/>
          <p:nvPr/>
        </p:nvSpPr>
        <p:spPr>
          <a:xfrm>
            <a:off x="1272875" y="2104150"/>
            <a:ext cx="5749800" cy="23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We’re about to show you paintings, two paintings for each artist. You tell us which one is generated by MidJourney and which is authentic from the painter?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Use the Zoom chat!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Answer quickly! 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Ready….?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/>
          <p:nvPr/>
        </p:nvSpPr>
        <p:spPr>
          <a:xfrm>
            <a:off x="5322475" y="2125925"/>
            <a:ext cx="3529500" cy="20952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Ethically Ambiguous Narrator…</a:t>
            </a:r>
            <a:endParaRPr/>
          </a:p>
        </p:txBody>
      </p:sp>
      <p:pic>
        <p:nvPicPr>
          <p:cNvPr id="219" name="Google Shape;219;p32"/>
          <p:cNvPicPr preferRelativeResize="0"/>
          <p:nvPr/>
        </p:nvPicPr>
        <p:blipFill rotWithShape="1">
          <a:blip r:embed="rId3">
            <a:alphaModFix/>
          </a:blip>
          <a:srcRect b="5413" l="14954" r="22053" t="22602"/>
          <a:stretch/>
        </p:blipFill>
        <p:spPr>
          <a:xfrm>
            <a:off x="435425" y="2269525"/>
            <a:ext cx="3347551" cy="21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2" title="audio.wa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4051" y="2815375"/>
            <a:ext cx="1012725" cy="10127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2"/>
          <p:cNvSpPr txBox="1"/>
          <p:nvPr/>
        </p:nvSpPr>
        <p:spPr>
          <a:xfrm>
            <a:off x="5457925" y="2158325"/>
            <a:ext cx="33477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Here we observe a magnificent specimen of Homo sapiens in its natural habitat, the home office. This cunning creature has ingeniously adapted to its environment, hydrating with a device imprinted with mysterious symbols. Witness the concentration, the dexterity, as it tips the vessel, a ritual vital to its survival. Astonishing!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32"/>
          <p:cNvSpPr/>
          <p:nvPr/>
        </p:nvSpPr>
        <p:spPr>
          <a:xfrm>
            <a:off x="1282475" y="3761550"/>
            <a:ext cx="516300" cy="590100"/>
          </a:xfrm>
          <a:prstGeom prst="ellipse">
            <a:avLst/>
          </a:prstGeom>
          <a:solidFill>
            <a:srgbClr val="00070E"/>
          </a:solidFill>
          <a:ln cap="flat" cmpd="sng" w="9525">
            <a:solidFill>
              <a:srgbClr val="02091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3" name="Google Shape;223;p32"/>
          <p:cNvSpPr txBox="1"/>
          <p:nvPr/>
        </p:nvSpPr>
        <p:spPr>
          <a:xfrm>
            <a:off x="485525" y="45938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https://github.com/Iwasson/narrator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/>
          <p:nvPr>
            <p:ph type="title"/>
          </p:nvPr>
        </p:nvSpPr>
        <p:spPr>
          <a:xfrm>
            <a:off x="1664250" y="2303125"/>
            <a:ext cx="5815500" cy="13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/>
              <a:t>Takeaway</a:t>
            </a:r>
            <a:endParaRPr sz="6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/>
          <p:nvPr/>
        </p:nvSpPr>
        <p:spPr>
          <a:xfrm>
            <a:off x="655700" y="2067025"/>
            <a:ext cx="7612200" cy="22848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3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Is providing an input image sufficient for </a:t>
            </a:r>
            <a:r>
              <a:rPr b="1" lang="en" sz="1500"/>
              <a:t>claiming</a:t>
            </a:r>
            <a:r>
              <a:rPr b="1" lang="en" sz="1500"/>
              <a:t> authorship on AI generated images?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/>
              <a:t>Who should be held responsible for AI translation mistakes/errors?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00"/>
              <a:t>What are the implications for using human voices to narrate video/images?</a:t>
            </a:r>
            <a:endParaRPr b="1" sz="1500"/>
          </a:p>
        </p:txBody>
      </p:sp>
      <p:sp>
        <p:nvSpPr>
          <p:cNvPr id="235" name="Google Shape;235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Ethical Questions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the Fake! (Kinkade) </a:t>
            </a:r>
            <a:r>
              <a:rPr b="0" lang="en"/>
              <a:t>[1/3]</a:t>
            </a:r>
            <a:endParaRPr b="0"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1817" y="1919775"/>
            <a:ext cx="2161958" cy="212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1" y="1905925"/>
            <a:ext cx="2161950" cy="215490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/>
          <p:nvPr/>
        </p:nvSpPr>
        <p:spPr>
          <a:xfrm>
            <a:off x="2277900" y="4112900"/>
            <a:ext cx="94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Picture A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5178075" y="4112900"/>
            <a:ext cx="94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Picture B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the Fake! (Kinkade) </a:t>
            </a:r>
            <a:r>
              <a:rPr b="0" lang="en"/>
              <a:t>[1/3]</a:t>
            </a: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2751" y="2332775"/>
            <a:ext cx="2161950" cy="215490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3728825" y="4487675"/>
            <a:ext cx="94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Picture B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3492825" y="1870800"/>
            <a:ext cx="1421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Fake!</a:t>
            </a:r>
            <a:endParaRPr b="1" sz="23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the Fake! (Renoir) </a:t>
            </a:r>
            <a:r>
              <a:rPr b="0" lang="en"/>
              <a:t>[2/3]</a:t>
            </a:r>
            <a:endParaRPr/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9250" y="2120037"/>
            <a:ext cx="1149300" cy="227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9074" y="2105412"/>
            <a:ext cx="1149300" cy="2306007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2288825" y="4364475"/>
            <a:ext cx="94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Picture A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5189000" y="4364475"/>
            <a:ext cx="94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Picture B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the Fake! (Renior) </a:t>
            </a:r>
            <a:r>
              <a:rPr b="0" lang="en"/>
              <a:t>[2/3]</a:t>
            </a:r>
            <a:endParaRPr/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5200" y="2243712"/>
            <a:ext cx="1149300" cy="227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 txBox="1"/>
          <p:nvPr/>
        </p:nvSpPr>
        <p:spPr>
          <a:xfrm>
            <a:off x="3844950" y="4520475"/>
            <a:ext cx="94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Picture B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3708200" y="1788750"/>
            <a:ext cx="12234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Fake!</a:t>
            </a:r>
            <a:endParaRPr b="1" sz="29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the Fake! (Picasso) </a:t>
            </a:r>
            <a:r>
              <a:rPr b="0" lang="en"/>
              <a:t>[3/3]</a:t>
            </a:r>
            <a:endParaRPr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7188" y="1989250"/>
            <a:ext cx="1332778" cy="189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5177" y="1989250"/>
            <a:ext cx="1517150" cy="1893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/>
          <p:nvPr/>
        </p:nvSpPr>
        <p:spPr>
          <a:xfrm>
            <a:off x="2228675" y="3883200"/>
            <a:ext cx="94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Picture A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5128850" y="3883200"/>
            <a:ext cx="94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Picture B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the Fake! (Picasso) </a:t>
            </a:r>
            <a:r>
              <a:rPr b="0" lang="en"/>
              <a:t>[3/3]</a:t>
            </a:r>
            <a:endParaRPr/>
          </a:p>
        </p:txBody>
      </p:sp>
      <p:sp>
        <p:nvSpPr>
          <p:cNvPr id="142" name="Google Shape;142;p20"/>
          <p:cNvSpPr txBox="1"/>
          <p:nvPr/>
        </p:nvSpPr>
        <p:spPr>
          <a:xfrm>
            <a:off x="3728825" y="4487675"/>
            <a:ext cx="94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Picture A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3" name="Google Shape;14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7525" y="2363900"/>
            <a:ext cx="1492400" cy="212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 txBox="1"/>
          <p:nvPr/>
        </p:nvSpPr>
        <p:spPr>
          <a:xfrm>
            <a:off x="3552275" y="1688275"/>
            <a:ext cx="13029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Fake</a:t>
            </a:r>
            <a:r>
              <a:rPr b="1" lang="en" sz="43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b="1" sz="43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title"/>
          </p:nvPr>
        </p:nvSpPr>
        <p:spPr>
          <a:xfrm>
            <a:off x="1664250" y="2303125"/>
            <a:ext cx="5815500" cy="13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/>
              <a:t>Takeaway</a:t>
            </a:r>
            <a:endParaRPr sz="6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